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4" r:id="rId2"/>
    <p:sldId id="271" r:id="rId3"/>
    <p:sldId id="277" r:id="rId4"/>
    <p:sldId id="275" r:id="rId5"/>
    <p:sldId id="276" r:id="rId6"/>
    <p:sldId id="278" r:id="rId7"/>
    <p:sldId id="272" r:id="rId8"/>
    <p:sldId id="280" r:id="rId9"/>
    <p:sldId id="279" r:id="rId10"/>
    <p:sldId id="281" r:id="rId11"/>
    <p:sldId id="283" r:id="rId12"/>
    <p:sldId id="28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18" autoAdjust="0"/>
    <p:restoredTop sz="94322" autoAdjust="0"/>
  </p:normalViewPr>
  <p:slideViewPr>
    <p:cSldViewPr>
      <p:cViewPr>
        <p:scale>
          <a:sx n="100" d="100"/>
          <a:sy n="100" d="100"/>
        </p:scale>
        <p:origin x="-3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4F685-0B9A-4DAC-B588-6E16BB7B4EA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8F6FFE-61FC-498F-AE22-25D3E5767A7C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উৎপাদকে বিশ্লেষণ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AE9B9B51-16C7-4FEB-867C-F94260730E8C}" type="parTrans" cxnId="{15E8CD4D-3070-4391-AD79-0D40DC4FB90E}">
      <dgm:prSet/>
      <dgm:spPr/>
      <dgm:t>
        <a:bodyPr/>
        <a:lstStyle/>
        <a:p>
          <a:endParaRPr lang="en-US"/>
        </a:p>
      </dgm:t>
    </dgm:pt>
    <dgm:pt modelId="{2FCECD4E-D8F7-428F-993C-5296EB473324}" type="sibTrans" cxnId="{15E8CD4D-3070-4391-AD79-0D40DC4FB90E}">
      <dgm:prSet/>
      <dgm:spPr/>
      <dgm:t>
        <a:bodyPr/>
        <a:lstStyle/>
        <a:p>
          <a:endParaRPr lang="en-US"/>
        </a:p>
      </dgm:t>
    </dgm:pt>
    <dgm:pt modelId="{97FDBBE9-DB66-457A-8B1E-2A92A5C66DD9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সাধারণ পদ অপসারণ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BCC0D57-428F-4781-A944-8202826F7B78}" type="parTrans" cxnId="{EB88820A-454F-4FE9-A474-7B4C6EE21108}">
      <dgm:prSet/>
      <dgm:spPr/>
      <dgm:t>
        <a:bodyPr/>
        <a:lstStyle/>
        <a:p>
          <a:endParaRPr lang="en-US"/>
        </a:p>
      </dgm:t>
    </dgm:pt>
    <dgm:pt modelId="{C19A9A2F-7AEB-41A4-AF2E-9BF876D89D31}" type="sibTrans" cxnId="{EB88820A-454F-4FE9-A474-7B4C6EE21108}">
      <dgm:prSet/>
      <dgm:spPr/>
      <dgm:t>
        <a:bodyPr/>
        <a:lstStyle/>
        <a:p>
          <a:endParaRPr lang="en-US"/>
        </a:p>
      </dgm:t>
    </dgm:pt>
    <dgm:pt modelId="{D90AD72B-FF30-4960-B973-E0BD474CCF18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সূত্র প্রয়োগ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717CBABA-0139-4C5E-BD83-3490B89B09CE}" type="parTrans" cxnId="{B1BC4926-0CA5-40BC-86E4-253C1C2EBD24}">
      <dgm:prSet/>
      <dgm:spPr/>
      <dgm:t>
        <a:bodyPr/>
        <a:lstStyle/>
        <a:p>
          <a:endParaRPr lang="en-US"/>
        </a:p>
      </dgm:t>
    </dgm:pt>
    <dgm:pt modelId="{F7B55D84-9337-4A78-B906-38E2A6268C07}" type="sibTrans" cxnId="{B1BC4926-0CA5-40BC-86E4-253C1C2EBD24}">
      <dgm:prSet/>
      <dgm:spPr/>
      <dgm:t>
        <a:bodyPr/>
        <a:lstStyle/>
        <a:p>
          <a:endParaRPr lang="en-US"/>
        </a:p>
      </dgm:t>
    </dgm:pt>
    <dgm:pt modelId="{B74CD205-6BC0-44B8-AB87-CFD4FC4E0A51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মধ্যপদ বিশ্লেষণ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AB3364A-409D-46A9-B385-310B07DABFCE}" type="parTrans" cxnId="{64D2C91D-8586-445F-AA3A-12BDB0215971}">
      <dgm:prSet/>
      <dgm:spPr/>
      <dgm:t>
        <a:bodyPr/>
        <a:lstStyle/>
        <a:p>
          <a:endParaRPr lang="en-US"/>
        </a:p>
      </dgm:t>
    </dgm:pt>
    <dgm:pt modelId="{5CF9BECA-1DF2-48FB-AF42-826163D95FE3}" type="sibTrans" cxnId="{64D2C91D-8586-445F-AA3A-12BDB0215971}">
      <dgm:prSet/>
      <dgm:spPr/>
      <dgm:t>
        <a:bodyPr/>
        <a:lstStyle/>
        <a:p>
          <a:endParaRPr lang="en-US"/>
        </a:p>
      </dgm:t>
    </dgm:pt>
    <dgm:pt modelId="{08117D9E-A1A8-40E0-8567-A61B6578C804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ভাগশেষ উপপাদ্যের প্রয়োগ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95D40411-2F5F-4667-8F80-FA4BB764872E}" type="sibTrans" cxnId="{C0D0E56C-EC99-4DBD-AAAC-7C7EC0F8DC41}">
      <dgm:prSet/>
      <dgm:spPr/>
      <dgm:t>
        <a:bodyPr/>
        <a:lstStyle/>
        <a:p>
          <a:endParaRPr lang="en-US"/>
        </a:p>
      </dgm:t>
    </dgm:pt>
    <dgm:pt modelId="{0BE1DA9F-1271-4B6F-AD5C-34888E7483BA}" type="parTrans" cxnId="{C0D0E56C-EC99-4DBD-AAAC-7C7EC0F8DC41}">
      <dgm:prSet/>
      <dgm:spPr/>
      <dgm:t>
        <a:bodyPr/>
        <a:lstStyle/>
        <a:p>
          <a:endParaRPr lang="en-US"/>
        </a:p>
      </dgm:t>
    </dgm:pt>
    <dgm:pt modelId="{D087D974-7C63-484E-92A2-C952EA6C6254}" type="pres">
      <dgm:prSet presAssocID="{75E4F685-0B9A-4DAC-B588-6E16BB7B4EA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4472BC-C78E-4A25-8A4A-C5201854B1B2}" type="pres">
      <dgm:prSet presAssocID="{AD8F6FFE-61FC-498F-AE22-25D3E5767A7C}" presName="centerShape" presStyleLbl="node0" presStyleIdx="0" presStyleCnt="1" custScaleX="118556" custScaleY="94585" custLinFactNeighborX="-42532" custLinFactNeighborY="-41362"/>
      <dgm:spPr/>
      <dgm:t>
        <a:bodyPr/>
        <a:lstStyle/>
        <a:p>
          <a:endParaRPr lang="en-US"/>
        </a:p>
      </dgm:t>
    </dgm:pt>
    <dgm:pt modelId="{BE9AFC3F-900C-4446-AEC8-EA1171384A54}" type="pres">
      <dgm:prSet presAssocID="{CBCC0D57-428F-4781-A944-8202826F7B78}" presName="parTrans" presStyleLbl="bgSibTrans2D1" presStyleIdx="0" presStyleCnt="4" custLinFactNeighborX="-11355" custLinFactNeighborY="-1909"/>
      <dgm:spPr/>
      <dgm:t>
        <a:bodyPr/>
        <a:lstStyle/>
        <a:p>
          <a:endParaRPr lang="en-US"/>
        </a:p>
      </dgm:t>
    </dgm:pt>
    <dgm:pt modelId="{C1530157-806A-444E-85B2-BF8998FB4688}" type="pres">
      <dgm:prSet presAssocID="{97FDBBE9-DB66-457A-8B1E-2A92A5C66DD9}" presName="node" presStyleLbl="node1" presStyleIdx="0" presStyleCnt="4" custScaleX="124144" custScaleY="61400" custRadScaleRad="124121" custRadScaleInc="178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FBD10-A889-4CEC-B8DF-E1BCA06F3528}" type="pres">
      <dgm:prSet presAssocID="{717CBABA-0139-4C5E-BD83-3490B89B09CE}" presName="parTrans" presStyleLbl="bgSibTrans2D1" presStyleIdx="1" presStyleCnt="4" custLinFactNeighborX="-6487" custLinFactNeighborY="-3656"/>
      <dgm:spPr/>
      <dgm:t>
        <a:bodyPr/>
        <a:lstStyle/>
        <a:p>
          <a:endParaRPr lang="en-US"/>
        </a:p>
      </dgm:t>
    </dgm:pt>
    <dgm:pt modelId="{B52F756C-E858-42A1-AC81-DF1F4A480B1A}" type="pres">
      <dgm:prSet presAssocID="{D90AD72B-FF30-4960-B973-E0BD474CCF18}" presName="node" presStyleLbl="node1" presStyleIdx="1" presStyleCnt="4" custScaleX="66752" custScaleY="58259" custRadScaleRad="101208" custRadScaleInc="120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63007-5BE3-47BA-A078-41DA24ED49F1}" type="pres">
      <dgm:prSet presAssocID="{CAB3364A-409D-46A9-B385-310B07DABFCE}" presName="parTrans" presStyleLbl="bgSibTrans2D1" presStyleIdx="2" presStyleCnt="4" custLinFactNeighborX="-8427" custLinFactNeighborY="3633"/>
      <dgm:spPr/>
      <dgm:t>
        <a:bodyPr/>
        <a:lstStyle/>
        <a:p>
          <a:endParaRPr lang="en-US"/>
        </a:p>
      </dgm:t>
    </dgm:pt>
    <dgm:pt modelId="{E9FF2FF8-A9E0-4699-BBEF-E9AB6F6F8114}" type="pres">
      <dgm:prSet presAssocID="{B74CD205-6BC0-44B8-AB87-CFD4FC4E0A51}" presName="node" presStyleLbl="node1" presStyleIdx="2" presStyleCnt="4" custScaleX="118219" custScaleY="54054" custRadScaleRad="78014" custRadScaleInc="48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CA7F1-A723-4487-AD49-C0B1BF1C8200}" type="pres">
      <dgm:prSet presAssocID="{0BE1DA9F-1271-4B6F-AD5C-34888E7483BA}" presName="parTrans" presStyleLbl="bgSibTrans2D1" presStyleIdx="3" presStyleCnt="4" custLinFactNeighborX="-15420" custLinFactNeighborY="19596"/>
      <dgm:spPr/>
      <dgm:t>
        <a:bodyPr/>
        <a:lstStyle/>
        <a:p>
          <a:endParaRPr lang="en-US"/>
        </a:p>
      </dgm:t>
    </dgm:pt>
    <dgm:pt modelId="{2D5EC281-7D7A-4319-9099-8EE0AD8EA951}" type="pres">
      <dgm:prSet presAssocID="{08117D9E-A1A8-40E0-8567-A61B6578C804}" presName="node" presStyleLbl="node1" presStyleIdx="3" presStyleCnt="4" custScaleX="143974" custScaleY="54877" custRadScaleRad="52016" custRadScaleInc="-9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0F0148-CAE1-486F-9230-FA7C160D1A78}" type="presOf" srcId="{AD8F6FFE-61FC-498F-AE22-25D3E5767A7C}" destId="{E54472BC-C78E-4A25-8A4A-C5201854B1B2}" srcOrd="0" destOrd="0" presId="urn:microsoft.com/office/officeart/2005/8/layout/radial4"/>
    <dgm:cxn modelId="{9E8DFE04-C51A-4916-9952-2E7F40C9C75A}" type="presOf" srcId="{D90AD72B-FF30-4960-B973-E0BD474CCF18}" destId="{B52F756C-E858-42A1-AC81-DF1F4A480B1A}" srcOrd="0" destOrd="0" presId="urn:microsoft.com/office/officeart/2005/8/layout/radial4"/>
    <dgm:cxn modelId="{B1BC4926-0CA5-40BC-86E4-253C1C2EBD24}" srcId="{AD8F6FFE-61FC-498F-AE22-25D3E5767A7C}" destId="{D90AD72B-FF30-4960-B973-E0BD474CCF18}" srcOrd="1" destOrd="0" parTransId="{717CBABA-0139-4C5E-BD83-3490B89B09CE}" sibTransId="{F7B55D84-9337-4A78-B906-38E2A6268C07}"/>
    <dgm:cxn modelId="{25B8475E-E95E-4F98-BA07-CC835BA0F41E}" type="presOf" srcId="{08117D9E-A1A8-40E0-8567-A61B6578C804}" destId="{2D5EC281-7D7A-4319-9099-8EE0AD8EA951}" srcOrd="0" destOrd="0" presId="urn:microsoft.com/office/officeart/2005/8/layout/radial4"/>
    <dgm:cxn modelId="{EB88820A-454F-4FE9-A474-7B4C6EE21108}" srcId="{AD8F6FFE-61FC-498F-AE22-25D3E5767A7C}" destId="{97FDBBE9-DB66-457A-8B1E-2A92A5C66DD9}" srcOrd="0" destOrd="0" parTransId="{CBCC0D57-428F-4781-A944-8202826F7B78}" sibTransId="{C19A9A2F-7AEB-41A4-AF2E-9BF876D89D31}"/>
    <dgm:cxn modelId="{52915682-006C-4405-AC07-7F65F381B1C6}" type="presOf" srcId="{CBCC0D57-428F-4781-A944-8202826F7B78}" destId="{BE9AFC3F-900C-4446-AEC8-EA1171384A54}" srcOrd="0" destOrd="0" presId="urn:microsoft.com/office/officeart/2005/8/layout/radial4"/>
    <dgm:cxn modelId="{64D2C91D-8586-445F-AA3A-12BDB0215971}" srcId="{AD8F6FFE-61FC-498F-AE22-25D3E5767A7C}" destId="{B74CD205-6BC0-44B8-AB87-CFD4FC4E0A51}" srcOrd="2" destOrd="0" parTransId="{CAB3364A-409D-46A9-B385-310B07DABFCE}" sibTransId="{5CF9BECA-1DF2-48FB-AF42-826163D95FE3}"/>
    <dgm:cxn modelId="{513994A9-DF91-4F2E-A55A-E9E0FC4C0766}" type="presOf" srcId="{717CBABA-0139-4C5E-BD83-3490B89B09CE}" destId="{688FBD10-A889-4CEC-B8DF-E1BCA06F3528}" srcOrd="0" destOrd="0" presId="urn:microsoft.com/office/officeart/2005/8/layout/radial4"/>
    <dgm:cxn modelId="{DEBDA728-853C-4CC2-8C0F-C5831A3F4B65}" type="presOf" srcId="{75E4F685-0B9A-4DAC-B588-6E16BB7B4EAE}" destId="{D087D974-7C63-484E-92A2-C952EA6C6254}" srcOrd="0" destOrd="0" presId="urn:microsoft.com/office/officeart/2005/8/layout/radial4"/>
    <dgm:cxn modelId="{427F96A7-D79D-4339-BEF4-101646E9ECFD}" type="presOf" srcId="{CAB3364A-409D-46A9-B385-310B07DABFCE}" destId="{DDD63007-5BE3-47BA-A078-41DA24ED49F1}" srcOrd="0" destOrd="0" presId="urn:microsoft.com/office/officeart/2005/8/layout/radial4"/>
    <dgm:cxn modelId="{253C4703-35D1-4772-800B-F5ED8396AA2B}" type="presOf" srcId="{0BE1DA9F-1271-4B6F-AD5C-34888E7483BA}" destId="{C95CA7F1-A723-4487-AD49-C0B1BF1C8200}" srcOrd="0" destOrd="0" presId="urn:microsoft.com/office/officeart/2005/8/layout/radial4"/>
    <dgm:cxn modelId="{C0D0E56C-EC99-4DBD-AAAC-7C7EC0F8DC41}" srcId="{AD8F6FFE-61FC-498F-AE22-25D3E5767A7C}" destId="{08117D9E-A1A8-40E0-8567-A61B6578C804}" srcOrd="3" destOrd="0" parTransId="{0BE1DA9F-1271-4B6F-AD5C-34888E7483BA}" sibTransId="{95D40411-2F5F-4667-8F80-FA4BB764872E}"/>
    <dgm:cxn modelId="{6150B1BF-3F45-47C6-9583-362899C0F578}" type="presOf" srcId="{97FDBBE9-DB66-457A-8B1E-2A92A5C66DD9}" destId="{C1530157-806A-444E-85B2-BF8998FB4688}" srcOrd="0" destOrd="0" presId="urn:microsoft.com/office/officeart/2005/8/layout/radial4"/>
    <dgm:cxn modelId="{EB97719B-27D3-4898-B488-458F57AE5A96}" type="presOf" srcId="{B74CD205-6BC0-44B8-AB87-CFD4FC4E0A51}" destId="{E9FF2FF8-A9E0-4699-BBEF-E9AB6F6F8114}" srcOrd="0" destOrd="0" presId="urn:microsoft.com/office/officeart/2005/8/layout/radial4"/>
    <dgm:cxn modelId="{15E8CD4D-3070-4391-AD79-0D40DC4FB90E}" srcId="{75E4F685-0B9A-4DAC-B588-6E16BB7B4EAE}" destId="{AD8F6FFE-61FC-498F-AE22-25D3E5767A7C}" srcOrd="0" destOrd="0" parTransId="{AE9B9B51-16C7-4FEB-867C-F94260730E8C}" sibTransId="{2FCECD4E-D8F7-428F-993C-5296EB473324}"/>
    <dgm:cxn modelId="{B9D2691C-699E-4A4E-B87B-FF56543D1675}" type="presParOf" srcId="{D087D974-7C63-484E-92A2-C952EA6C6254}" destId="{E54472BC-C78E-4A25-8A4A-C5201854B1B2}" srcOrd="0" destOrd="0" presId="urn:microsoft.com/office/officeart/2005/8/layout/radial4"/>
    <dgm:cxn modelId="{A33B2A7A-E9A2-4342-9038-3D38530387B3}" type="presParOf" srcId="{D087D974-7C63-484E-92A2-C952EA6C6254}" destId="{BE9AFC3F-900C-4446-AEC8-EA1171384A54}" srcOrd="1" destOrd="0" presId="urn:microsoft.com/office/officeart/2005/8/layout/radial4"/>
    <dgm:cxn modelId="{D684C257-4E8C-460B-9394-3A7610F42253}" type="presParOf" srcId="{D087D974-7C63-484E-92A2-C952EA6C6254}" destId="{C1530157-806A-444E-85B2-BF8998FB4688}" srcOrd="2" destOrd="0" presId="urn:microsoft.com/office/officeart/2005/8/layout/radial4"/>
    <dgm:cxn modelId="{515704DA-A97B-44A9-A21E-057D98BF666E}" type="presParOf" srcId="{D087D974-7C63-484E-92A2-C952EA6C6254}" destId="{688FBD10-A889-4CEC-B8DF-E1BCA06F3528}" srcOrd="3" destOrd="0" presId="urn:microsoft.com/office/officeart/2005/8/layout/radial4"/>
    <dgm:cxn modelId="{F3DA9C1D-0323-44D2-BEE9-5EB2AB63D797}" type="presParOf" srcId="{D087D974-7C63-484E-92A2-C952EA6C6254}" destId="{B52F756C-E858-42A1-AC81-DF1F4A480B1A}" srcOrd="4" destOrd="0" presId="urn:microsoft.com/office/officeart/2005/8/layout/radial4"/>
    <dgm:cxn modelId="{B0021674-F3C0-43C1-9AC5-4AE1F822FCBE}" type="presParOf" srcId="{D087D974-7C63-484E-92A2-C952EA6C6254}" destId="{DDD63007-5BE3-47BA-A078-41DA24ED49F1}" srcOrd="5" destOrd="0" presId="urn:microsoft.com/office/officeart/2005/8/layout/radial4"/>
    <dgm:cxn modelId="{8CA5F2FF-3DC5-4C1D-9F56-5FFFE7AD1821}" type="presParOf" srcId="{D087D974-7C63-484E-92A2-C952EA6C6254}" destId="{E9FF2FF8-A9E0-4699-BBEF-E9AB6F6F8114}" srcOrd="6" destOrd="0" presId="urn:microsoft.com/office/officeart/2005/8/layout/radial4"/>
    <dgm:cxn modelId="{CF7FD6A8-B057-4B3E-A448-C91E883FC4B7}" type="presParOf" srcId="{D087D974-7C63-484E-92A2-C952EA6C6254}" destId="{C95CA7F1-A723-4487-AD49-C0B1BF1C8200}" srcOrd="7" destOrd="0" presId="urn:microsoft.com/office/officeart/2005/8/layout/radial4"/>
    <dgm:cxn modelId="{BBE2F81F-0982-4DA2-A359-BA9E52807C9D}" type="presParOf" srcId="{D087D974-7C63-484E-92A2-C952EA6C6254}" destId="{2D5EC281-7D7A-4319-9099-8EE0AD8EA95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472BC-C78E-4A25-8A4A-C5201854B1B2}">
      <dsp:nvSpPr>
        <dsp:cNvPr id="0" name=""/>
        <dsp:cNvSpPr/>
      </dsp:nvSpPr>
      <dsp:spPr>
        <a:xfrm>
          <a:off x="5" y="685804"/>
          <a:ext cx="2634304" cy="2101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উৎপাদকে বিশ্লেষণ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85790" y="993587"/>
        <a:ext cx="1862734" cy="1486105"/>
      </dsp:txXfrm>
    </dsp:sp>
    <dsp:sp modelId="{BE9AFC3F-900C-4446-AEC8-EA1171384A54}">
      <dsp:nvSpPr>
        <dsp:cNvPr id="0" name=""/>
        <dsp:cNvSpPr/>
      </dsp:nvSpPr>
      <dsp:spPr>
        <a:xfrm rot="20293273">
          <a:off x="2313606" y="542979"/>
          <a:ext cx="1904284" cy="6332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30157-806A-444E-85B2-BF8998FB4688}">
      <dsp:nvSpPr>
        <dsp:cNvPr id="0" name=""/>
        <dsp:cNvSpPr/>
      </dsp:nvSpPr>
      <dsp:spPr>
        <a:xfrm>
          <a:off x="3055888" y="0"/>
          <a:ext cx="2620546" cy="1036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সাধারণ পদ অপসারণ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086257" y="30369"/>
        <a:ext cx="2559808" cy="976132"/>
      </dsp:txXfrm>
    </dsp:sp>
    <dsp:sp modelId="{688FBD10-A889-4CEC-B8DF-E1BCA06F3528}">
      <dsp:nvSpPr>
        <dsp:cNvPr id="0" name=""/>
        <dsp:cNvSpPr/>
      </dsp:nvSpPr>
      <dsp:spPr>
        <a:xfrm rot="21456376">
          <a:off x="2612600" y="1277018"/>
          <a:ext cx="2781611" cy="6332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F756C-E858-42A1-AC81-DF1F4A480B1A}">
      <dsp:nvSpPr>
        <dsp:cNvPr id="0" name=""/>
        <dsp:cNvSpPr/>
      </dsp:nvSpPr>
      <dsp:spPr>
        <a:xfrm>
          <a:off x="4868910" y="1066801"/>
          <a:ext cx="1409062" cy="9838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সূত্র প্রয়োগ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4897725" y="1095616"/>
        <a:ext cx="1351432" cy="926197"/>
      </dsp:txXfrm>
    </dsp:sp>
    <dsp:sp modelId="{DDD63007-5BE3-47BA-A078-41DA24ED49F1}">
      <dsp:nvSpPr>
        <dsp:cNvPr id="0" name=""/>
        <dsp:cNvSpPr/>
      </dsp:nvSpPr>
      <dsp:spPr>
        <a:xfrm rot="701096">
          <a:off x="2475229" y="2057955"/>
          <a:ext cx="3106969" cy="6332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F2FF8-A9E0-4699-BBEF-E9AB6F6F8114}">
      <dsp:nvSpPr>
        <dsp:cNvPr id="0" name=""/>
        <dsp:cNvSpPr/>
      </dsp:nvSpPr>
      <dsp:spPr>
        <a:xfrm>
          <a:off x="4564091" y="2209801"/>
          <a:ext cx="2495475" cy="912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মধ্যপদ বিশ্লেষণ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4590826" y="2236536"/>
        <a:ext cx="2442005" cy="859347"/>
      </dsp:txXfrm>
    </dsp:sp>
    <dsp:sp modelId="{C95CA7F1-A723-4487-AD49-C0B1BF1C8200}">
      <dsp:nvSpPr>
        <dsp:cNvPr id="0" name=""/>
        <dsp:cNvSpPr/>
      </dsp:nvSpPr>
      <dsp:spPr>
        <a:xfrm rot="1564700">
          <a:off x="1937222" y="2900683"/>
          <a:ext cx="3289078" cy="6332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EC281-7D7A-4319-9099-8EE0AD8EA951}">
      <dsp:nvSpPr>
        <dsp:cNvPr id="0" name=""/>
        <dsp:cNvSpPr/>
      </dsp:nvSpPr>
      <dsp:spPr>
        <a:xfrm>
          <a:off x="4046485" y="3352803"/>
          <a:ext cx="3039136" cy="926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ভাগশেষ উপপাদ্যের প্রয়োগ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4073628" y="3379946"/>
        <a:ext cx="2984850" cy="872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7A46-5BF1-41E4-AD5E-EF5E01261361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62CB9-7E7C-446E-8C2C-5E467AB5E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6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2CB9-7E7C-446E-8C2C-5E467AB5E27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2CB9-7E7C-446E-8C2C-5E467AB5E27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2CB9-7E7C-446E-8C2C-5E467AB5E27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2CB9-7E7C-446E-8C2C-5E467AB5E27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2CB9-7E7C-446E-8C2C-5E467AB5E27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 flipH="1">
          <a:off x="4762500" y="1524000"/>
          <a:ext cx="3009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4762500" y="1524000"/>
                        <a:ext cx="3009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Quad Arrow Callout 4"/>
          <p:cNvSpPr/>
          <p:nvPr/>
        </p:nvSpPr>
        <p:spPr>
          <a:xfrm>
            <a:off x="-381000" y="-381000"/>
            <a:ext cx="9982200" cy="7162800"/>
          </a:xfrm>
          <a:prstGeom prst="quad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0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0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52600"/>
            <a:ext cx="762000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জোড়ায় কাজঃ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Franklin Gothic Demi" pitchFamily="34" charset="0"/>
                <a:cs typeface="Times New Roman" pitchFamily="18" charset="0"/>
              </a:rPr>
              <a:t>1.3(a</a:t>
            </a:r>
            <a:r>
              <a:rPr lang="en-US" sz="3200" baseline="30000" dirty="0" smtClean="0">
                <a:solidFill>
                  <a:schemeClr val="accent1">
                    <a:lumMod val="75000"/>
                  </a:schemeClr>
                </a:solidFill>
                <a:latin typeface="Franklin Gothic Demi" pitchFamily="34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Franklin Gothic Demi" pitchFamily="34" charset="0"/>
                <a:cs typeface="Times New Roman" pitchFamily="18" charset="0"/>
              </a:rPr>
              <a:t> +2a)</a:t>
            </a:r>
            <a:r>
              <a:rPr lang="en-US" sz="3200" baseline="30000" dirty="0" smtClean="0">
                <a:solidFill>
                  <a:schemeClr val="accent1">
                    <a:lumMod val="75000"/>
                  </a:schemeClr>
                </a:solidFill>
                <a:latin typeface="Franklin Gothic Demi" pitchFamily="34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Franklin Gothic Demi" pitchFamily="34" charset="0"/>
                <a:cs typeface="Times New Roman" pitchFamily="18" charset="0"/>
              </a:rPr>
              <a:t> -22(a</a:t>
            </a:r>
            <a:r>
              <a:rPr lang="en-US" sz="3200" baseline="30000" dirty="0" smtClean="0">
                <a:solidFill>
                  <a:schemeClr val="accent1">
                    <a:lumMod val="75000"/>
                  </a:schemeClr>
                </a:solidFill>
                <a:latin typeface="Franklin Gothic Demi" pitchFamily="34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Franklin Gothic Demi" pitchFamily="34" charset="0"/>
                <a:cs typeface="Times New Roman" pitchFamily="18" charset="0"/>
              </a:rPr>
              <a:t> +2a)+40</a:t>
            </a:r>
          </a:p>
          <a:p>
            <a:pPr marL="514350" indent="-514350"/>
            <a:r>
              <a:rPr lang="en-US" sz="3200" dirty="0" smtClean="0">
                <a:solidFill>
                  <a:srgbClr val="0070C0"/>
                </a:solidFill>
                <a:latin typeface="Franklin Gothic Demi" pitchFamily="34" charset="0"/>
                <a:cs typeface="Times New Roman" pitchFamily="18" charset="0"/>
              </a:rPr>
              <a:t>2.a</a:t>
            </a:r>
            <a:r>
              <a:rPr lang="en-US" sz="3200" baseline="30000" dirty="0" smtClean="0">
                <a:solidFill>
                  <a:srgbClr val="0070C0"/>
                </a:solidFill>
                <a:latin typeface="Franklin Gothic Demi" pitchFamily="34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70C0"/>
                </a:solidFill>
                <a:latin typeface="Franklin Gothic Demi" pitchFamily="34" charset="0"/>
                <a:cs typeface="Times New Roman" pitchFamily="18" charset="0"/>
              </a:rPr>
              <a:t> -6a</a:t>
            </a:r>
            <a:r>
              <a:rPr lang="en-US" sz="3200" baseline="30000" dirty="0" smtClean="0">
                <a:solidFill>
                  <a:srgbClr val="0070C0"/>
                </a:solidFill>
                <a:latin typeface="Franklin Gothic Demi" pitchFamily="34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70C0"/>
                </a:solidFill>
                <a:latin typeface="Franklin Gothic Demi" pitchFamily="34" charset="0"/>
                <a:cs typeface="Times New Roman" pitchFamily="18" charset="0"/>
              </a:rPr>
              <a:t> +12a-9</a:t>
            </a:r>
          </a:p>
          <a:p>
            <a:pPr marL="514350" indent="-514350"/>
            <a:r>
              <a:rPr lang="en-US" sz="3200" dirty="0" smtClean="0">
                <a:solidFill>
                  <a:schemeClr val="accent1"/>
                </a:solidFill>
                <a:latin typeface="Franklin Gothic Demi" pitchFamily="34" charset="0"/>
                <a:cs typeface="Times New Roman" pitchFamily="18" charset="0"/>
              </a:rPr>
              <a:t>3.a</a:t>
            </a:r>
            <a:r>
              <a:rPr lang="en-US" sz="3200" baseline="30000" dirty="0" smtClean="0">
                <a:solidFill>
                  <a:schemeClr val="accent1"/>
                </a:solidFill>
                <a:latin typeface="Franklin Gothic Demi" pitchFamily="34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chemeClr val="accent1"/>
                </a:solidFill>
                <a:latin typeface="Franklin Gothic Demi" pitchFamily="34" charset="0"/>
                <a:cs typeface="Times New Roman" pitchFamily="18" charset="0"/>
              </a:rPr>
              <a:t> -9b</a:t>
            </a:r>
            <a:r>
              <a:rPr lang="en-US" sz="3200" baseline="30000" dirty="0" smtClean="0">
                <a:solidFill>
                  <a:schemeClr val="accent1"/>
                </a:solidFill>
                <a:latin typeface="Franklin Gothic Demi" pitchFamily="34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chemeClr val="accent1"/>
                </a:solidFill>
                <a:latin typeface="Franklin Gothic Demi" pitchFamily="34" charset="0"/>
                <a:cs typeface="Times New Roman" pitchFamily="18" charset="0"/>
              </a:rPr>
              <a:t> +(</a:t>
            </a:r>
            <a:r>
              <a:rPr lang="en-US" sz="3200" dirty="0" err="1" smtClean="0">
                <a:solidFill>
                  <a:schemeClr val="accent1"/>
                </a:solidFill>
                <a:latin typeface="Franklin Gothic Demi" pitchFamily="34" charset="0"/>
                <a:cs typeface="Times New Roman" pitchFamily="18" charset="0"/>
              </a:rPr>
              <a:t>a+b</a:t>
            </a:r>
            <a:r>
              <a:rPr lang="en-US" sz="3200" dirty="0" smtClean="0">
                <a:solidFill>
                  <a:schemeClr val="accent1"/>
                </a:solidFill>
                <a:latin typeface="Franklin Gothic Demi" pitchFamily="34" charset="0"/>
                <a:cs typeface="Times New Roman" pitchFamily="18" charset="0"/>
              </a:rPr>
              <a:t>)</a:t>
            </a:r>
            <a:r>
              <a:rPr lang="en-US" sz="3200" baseline="30000" dirty="0" smtClean="0">
                <a:solidFill>
                  <a:schemeClr val="accent1"/>
                </a:solidFill>
                <a:latin typeface="Franklin Gothic Demi" pitchFamily="34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chemeClr val="accent1"/>
                </a:solidFill>
                <a:latin typeface="Franklin Gothic Demi" pitchFamily="34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200" dirty="0" smtClean="0">
                <a:latin typeface="Franklin Gothic Demi" pitchFamily="34" charset="0"/>
                <a:cs typeface="Times New Roman" pitchFamily="18" charset="0"/>
              </a:rPr>
              <a:t>4.(a-1)x</a:t>
            </a:r>
            <a:r>
              <a:rPr lang="en-US" sz="3200" baseline="30000" dirty="0" smtClean="0">
                <a:latin typeface="Franklin Gothic Demi" pitchFamily="34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Franklin Gothic Demi" pitchFamily="34" charset="0"/>
                <a:cs typeface="Times New Roman" pitchFamily="18" charset="0"/>
              </a:rPr>
              <a:t> +a</a:t>
            </a:r>
            <a:r>
              <a:rPr lang="en-US" sz="3200" baseline="30000" dirty="0" smtClean="0">
                <a:latin typeface="Franklin Gothic Demi" pitchFamily="34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Franklin Gothic Demi" pitchFamily="34" charset="0"/>
                <a:cs typeface="Times New Roman" pitchFamily="18" charset="0"/>
              </a:rPr>
              <a:t>xy+(a+1)y</a:t>
            </a:r>
            <a:r>
              <a:rPr lang="en-US" sz="3200" baseline="30000" dirty="0" smtClean="0">
                <a:latin typeface="Franklin Gothic Demi" pitchFamily="34" charset="0"/>
                <a:cs typeface="Times New Roman" pitchFamily="18" charset="0"/>
              </a:rPr>
              <a:t>2</a:t>
            </a:r>
            <a:endParaRPr lang="en-US" sz="3200" dirty="0" smtClean="0">
              <a:latin typeface="Franklin Gothic Demi" pitchFamily="34" charset="0"/>
              <a:cs typeface="Times New Roman" pitchFamily="18" charset="0"/>
            </a:endParaRPr>
          </a:p>
          <a:p>
            <a:pPr marL="514350" indent="-514350"/>
            <a:endParaRPr lang="en-US" sz="3200" baseline="30000" dirty="0" smtClean="0">
              <a:cs typeface="Times New Roman" pitchFamily="18" charset="0"/>
            </a:endParaRPr>
          </a:p>
          <a:p>
            <a:pPr marL="514350" indent="-514350"/>
            <a:endParaRPr lang="en-US" sz="32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en-US" sz="32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en-US" sz="3200" baseline="30000" dirty="0" smtClean="0">
              <a:latin typeface="Perpetua" pitchFamily="18" charset="0"/>
              <a:cs typeface="Times New Roman" pitchFamily="18" charset="0"/>
            </a:endParaRPr>
          </a:p>
          <a:p>
            <a:pPr marL="514350" indent="-514350"/>
            <a:endParaRPr lang="en-US" sz="32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1517195"/>
                <a:ext cx="61722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 pitchFamily="2" charset="2"/>
                  <a:buChar char="q"/>
                </a:pP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শিখন মূল্য যাচাইঃ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 smtClean="0">
                    <a:solidFill>
                      <a:srgbClr val="0070C0"/>
                    </a:solidFill>
                    <a:latin typeface="Franklin Gothic Demi" pitchFamily="34" charset="0"/>
                    <a:cs typeface="NikoshBAN" pitchFamily="2" charset="0"/>
                  </a:rPr>
                  <a:t>a³-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Franklin Gothic Demi" pitchFamily="34" charset="0"/>
                    <a:cs typeface="Calibri"/>
                  </a:rPr>
                  <a:t>1/8  </a:t>
                </a:r>
                <a:r>
                  <a:rPr lang="bn-IN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এর একটি উৎপাদক-</a:t>
                </a:r>
              </a:p>
              <a:p>
                <a:r>
                  <a:rPr lang="bn-IN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(ক)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+mj-lt"/>
                    <a:cs typeface="NikoshBAN" pitchFamily="2" charset="0"/>
                  </a:rPr>
                  <a:t>a-1/2 (</a:t>
                </a:r>
                <a:r>
                  <a:rPr lang="bn-IN" sz="3200" dirty="0" smtClean="0">
                    <a:solidFill>
                      <a:srgbClr val="0070C0"/>
                    </a:solidFill>
                    <a:latin typeface="+mj-lt"/>
                    <a:cs typeface="NikoshBAN" pitchFamily="2" charset="0"/>
                  </a:rPr>
                  <a:t>খ)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+mj-lt"/>
                    <a:cs typeface="NikoshBAN" pitchFamily="2" charset="0"/>
                  </a:rPr>
                  <a:t>a+1/2 (</a:t>
                </a:r>
                <a:r>
                  <a:rPr lang="bn-IN" sz="3200" dirty="0" smtClean="0">
                    <a:solidFill>
                      <a:srgbClr val="0070C0"/>
                    </a:solidFill>
                    <a:latin typeface="+mj-lt"/>
                    <a:cs typeface="NikoshBAN" pitchFamily="2" charset="0"/>
                  </a:rPr>
                  <a:t>গ)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  <a:latin typeface="+mj-lt"/>
                    <a:cs typeface="NikoshBAN" pitchFamily="2" charset="0"/>
                  </a:rPr>
                  <a:t>+1/2a+1</a:t>
                </a:r>
                <a:r>
                  <a:rPr lang="bn-IN" sz="3200" dirty="0" smtClean="0">
                    <a:solidFill>
                      <a:srgbClr val="0070C0"/>
                    </a:solidFill>
                    <a:latin typeface="+mj-lt"/>
                    <a:cs typeface="NikoshBAN" pitchFamily="2" charset="0"/>
                  </a:rPr>
                  <a:t>/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+mj-lt"/>
                    <a:cs typeface="NikoshBAN" pitchFamily="2" charset="0"/>
                  </a:rPr>
                  <a:t>2 </a:t>
                </a:r>
                <a:r>
                  <a:rPr lang="bn-IN" sz="3200" dirty="0" smtClean="0">
                    <a:solidFill>
                      <a:srgbClr val="0070C0"/>
                    </a:solidFill>
                    <a:latin typeface="+mj-lt"/>
                    <a:cs typeface="NikoshBAN" pitchFamily="2" charset="0"/>
                  </a:rPr>
                  <a:t>ঘ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+mj-lt"/>
                    <a:cs typeface="NikoshBAN" pitchFamily="2" charset="0"/>
                  </a:rPr>
                  <a:t>)a-1</a:t>
                </a:r>
                <a:r>
                  <a:rPr lang="bn-IN" sz="3200" dirty="0" smtClean="0">
                    <a:solidFill>
                      <a:srgbClr val="0070C0"/>
                    </a:solidFill>
                    <a:latin typeface="+mj-lt"/>
                    <a:cs typeface="NikoshBAN" pitchFamily="2" charset="0"/>
                  </a:rPr>
                  <a:t>/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+mj-lt"/>
                    <a:cs typeface="NikoshBAN" pitchFamily="2" charset="0"/>
                  </a:rPr>
                  <a:t>2a+1/4</a:t>
                </a:r>
                <a:endParaRPr lang="bn-IN" sz="3200" dirty="0" smtClean="0">
                  <a:solidFill>
                    <a:srgbClr val="0070C0"/>
                  </a:solidFill>
                  <a:latin typeface="+mj-lt"/>
                  <a:cs typeface="NikoshBAN" pitchFamily="2" charset="0"/>
                </a:endParaRPr>
              </a:p>
              <a:p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Franklin Gothic Demi" pitchFamily="34" charset="0"/>
                    <a:cs typeface="NikoshBAN" pitchFamily="2" charset="0"/>
                  </a:rPr>
                  <a:t>2. 24x-3x </a:t>
                </a:r>
                <a:r>
                  <a:rPr lang="bn-IN" sz="3200" dirty="0" smtClean="0">
                    <a:solidFill>
                      <a:schemeClr val="accent2">
                        <a:lumMod val="75000"/>
                      </a:schemeClr>
                    </a:solidFill>
                    <a:latin typeface="Franklin Gothic Demi" pitchFamily="34" charset="0"/>
                    <a:cs typeface="NikoshBAN" pitchFamily="2" charset="0"/>
                  </a:rPr>
                  <a:t>এর একটি উৎপাদক –</a:t>
                </a:r>
              </a:p>
              <a:p>
                <a:r>
                  <a:rPr lang="bn-IN" sz="3200" dirty="0" smtClean="0">
                    <a:solidFill>
                      <a:schemeClr val="accent2">
                        <a:lumMod val="75000"/>
                      </a:schemeClr>
                    </a:solidFill>
                    <a:latin typeface="Franklin Gothic Demi" pitchFamily="34" charset="0"/>
                    <a:cs typeface="NikoshBAN" pitchFamily="2" charset="0"/>
                  </a:rPr>
                  <a:t>(ক)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Franklin Gothic Demi" pitchFamily="34" charset="0"/>
                    <a:cs typeface="NikoshBAN" pitchFamily="2" charset="0"/>
                  </a:rPr>
                  <a:t>2     (</a:t>
                </a:r>
                <a:r>
                  <a:rPr lang="bn-IN" sz="3200" dirty="0" smtClean="0">
                    <a:solidFill>
                      <a:schemeClr val="accent2">
                        <a:lumMod val="75000"/>
                      </a:schemeClr>
                    </a:solidFill>
                    <a:latin typeface="Franklin Gothic Demi" pitchFamily="34" charset="0"/>
                    <a:cs typeface="NikoshBAN" pitchFamily="2" charset="0"/>
                  </a:rPr>
                  <a:t>খ)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Franklin Gothic Demi" pitchFamily="34" charset="0"/>
                    <a:cs typeface="NikoshBAN" pitchFamily="2" charset="0"/>
                  </a:rPr>
                  <a:t>3     </a:t>
                </a:r>
                <a:r>
                  <a:rPr lang="bn-IN" sz="3200" dirty="0" smtClean="0">
                    <a:solidFill>
                      <a:schemeClr val="accent2">
                        <a:lumMod val="75000"/>
                      </a:schemeClr>
                    </a:solidFill>
                    <a:latin typeface="Franklin Gothic Demi" pitchFamily="34" charset="0"/>
                    <a:cs typeface="NikoshBAN" pitchFamily="2" charset="0"/>
                  </a:rPr>
                  <a:t>(গ)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Franklin Gothic Demi" pitchFamily="34" charset="0"/>
                    <a:cs typeface="NikoshBAN" pitchFamily="2" charset="0"/>
                  </a:rPr>
                  <a:t> 8   </a:t>
                </a:r>
                <a:r>
                  <a:rPr lang="bn-IN" sz="3200" dirty="0" smtClean="0">
                    <a:solidFill>
                      <a:schemeClr val="accent2">
                        <a:lumMod val="75000"/>
                      </a:schemeClr>
                    </a:solidFill>
                    <a:latin typeface="Franklin Gothic Demi" pitchFamily="34" charset="0"/>
                    <a:cs typeface="NikoshBAN" pitchFamily="2" charset="0"/>
                  </a:rPr>
                  <a:t>(ঘ)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Franklin Gothic Demi" pitchFamily="34" charset="0"/>
                    <a:cs typeface="NikoshBAN" pitchFamily="2" charset="0"/>
                  </a:rPr>
                  <a:t> 24</a:t>
                </a:r>
              </a:p>
              <a:p>
                <a:r>
                  <a:rPr lang="bn-IN" sz="3200" dirty="0" smtClean="0">
                    <a:solidFill>
                      <a:schemeClr val="accent2">
                        <a:lumMod val="75000"/>
                      </a:schemeClr>
                    </a:solidFill>
                    <a:latin typeface="Franklin Gothic Demi" pitchFamily="34" charset="0"/>
                    <a:cs typeface="NikoshBAN" pitchFamily="2" charset="0"/>
                  </a:rPr>
                  <a:t> </a:t>
                </a:r>
                <a:endParaRPr lang="en-US" sz="3200" dirty="0">
                  <a:solidFill>
                    <a:schemeClr val="accent2">
                      <a:lumMod val="75000"/>
                    </a:schemeClr>
                  </a:solidFill>
                  <a:latin typeface="Franklin Gothic Demi" pitchFamily="34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17195"/>
                <a:ext cx="6172200" cy="3539430"/>
              </a:xfrm>
              <a:prstGeom prst="rect">
                <a:avLst/>
              </a:prstGeom>
              <a:blipFill rotWithShape="1">
                <a:blip r:embed="rId2"/>
                <a:stretch>
                  <a:fillRect l="-2468" t="-2241" r="-3949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own Arrow 2"/>
          <p:cNvSpPr/>
          <p:nvPr/>
        </p:nvSpPr>
        <p:spPr>
          <a:xfrm>
            <a:off x="685800" y="20574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77000" y="2743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1905000" y="38100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10200" y="41910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371600"/>
            <a:ext cx="784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 ব্যক্তি কিছু আম,জাম ও লিচু কিনলেন।তিনি আমের সংখ্যার </a:t>
            </a:r>
            <a:r>
              <a:rPr lang="bn-IN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ঘনের </a:t>
            </a:r>
            <a:r>
              <a:rPr lang="en-US" sz="3200" dirty="0" smtClean="0">
                <a:solidFill>
                  <a:srgbClr val="0070C0"/>
                </a:solidFill>
                <a:latin typeface="+mj-lt"/>
                <a:cs typeface="NikoshBAN" pitchFamily="2" charset="0"/>
              </a:rPr>
              <a:t>8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গুণের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সাথে জামের সংখ্যার </a:t>
            </a:r>
            <a:r>
              <a:rPr lang="bn-IN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ঘনের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+mj-lt"/>
                <a:cs typeface="NikoshBAN" pitchFamily="2" charset="0"/>
              </a:rPr>
              <a:t>1/27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গুণ </a:t>
            </a:r>
            <a:r>
              <a:rPr lang="bn-IN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করেছেন। আবার আমের সংখ্যার </a:t>
            </a:r>
            <a:r>
              <a:rPr lang="bn-IN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ঘনের</a:t>
            </a:r>
            <a:r>
              <a:rPr lang="bn-IN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সাথে এর </a:t>
            </a:r>
            <a:r>
              <a:rPr lang="bn-IN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তিনগু্ণ,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তিনগুণ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dirty="0" smtClean="0">
                <a:solidFill>
                  <a:srgbClr val="0070C0"/>
                </a:solidFill>
                <a:latin typeface="+mj-lt"/>
                <a:cs typeface="NikoshBAN" pitchFamily="2" charset="0"/>
              </a:rPr>
              <a:t>2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করলেন।আবার লিচুর সংখ্যার সাথে যথাক্রমে </a:t>
            </a:r>
            <a:r>
              <a:rPr lang="en-US" sz="3200" dirty="0" smtClean="0">
                <a:solidFill>
                  <a:srgbClr val="0070C0"/>
                </a:solidFill>
                <a:latin typeface="+mj-lt"/>
                <a:cs typeface="NikoshBAN" pitchFamily="2" charset="0"/>
              </a:rPr>
              <a:t>2,3,4,5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করে </a:t>
            </a:r>
            <a:r>
              <a:rPr lang="bn-IN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করলেন এবংতা থেকে </a:t>
            </a:r>
            <a:r>
              <a:rPr lang="en-US" sz="3200" dirty="0" smtClean="0">
                <a:solidFill>
                  <a:srgbClr val="0070C0"/>
                </a:solidFill>
                <a:latin typeface="+mj-lt"/>
                <a:cs typeface="NikoshBAN" pitchFamily="2" charset="0"/>
              </a:rPr>
              <a:t>48</a:t>
            </a:r>
            <a:r>
              <a:rPr lang="bn-IN" sz="3200" dirty="0" smtClean="0">
                <a:solidFill>
                  <a:srgbClr val="0070C0"/>
                </a:solidFill>
                <a:latin typeface="+mj-lt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বিয়োগ করলেন।                                         </a:t>
            </a:r>
          </a:p>
          <a:p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ধারাবাহিক ভাবে শর্তগুলোকে নম্বর(ক,খ,গ) দিয়ে উৎপাদকে বিশ্লেষণ কর।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7814" y="545812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bn-IN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743200" y="1130587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60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5400" y="1859593"/>
            <a:ext cx="5339214" cy="3048000"/>
            <a:chOff x="2551711" y="2899144"/>
            <a:chExt cx="5339214" cy="3048000"/>
          </a:xfrm>
        </p:grpSpPr>
        <p:pic>
          <p:nvPicPr>
            <p:cNvPr id="10" name="Picture 1" descr="C:\Users\Sadhinota\Pictures\sb\pink-purple-flower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1711" y="2899144"/>
              <a:ext cx="5339214" cy="3048000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 rot="10800000" flipV="1">
              <a:off x="4103333" y="3297427"/>
              <a:ext cx="339366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990599"/>
            <a:ext cx="5257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সেবিকা মুখার্জী </a:t>
            </a:r>
          </a:p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ফতেয়াবাদ আদর্শ বহুমুখী উচ্চ বিদ্যালয় </a:t>
            </a:r>
          </a:p>
          <a:p>
            <a:pPr algn="ctr"/>
            <a:r>
              <a:rPr lang="bn-IN" sz="23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ফতেয়াবাদ,হাটহাজারি,চট্টগ্রাম।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ID:</a:t>
            </a:r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১৭৩ 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334000" y="1019174"/>
            <a:ext cx="2895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গণিত</a:t>
            </a:r>
          </a:p>
          <a:p>
            <a:pPr algn="ctr"/>
            <a:r>
              <a:rPr lang="bn-IN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নবম শ্রেণি</a:t>
            </a:r>
          </a:p>
          <a:p>
            <a:pPr algn="ctr"/>
            <a:r>
              <a:rPr lang="bn-IN" sz="4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সময়ঃ৫০মিনিট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857658"/>
              </p:ext>
            </p:extLst>
          </p:nvPr>
        </p:nvGraphicFramePr>
        <p:xfrm>
          <a:off x="3429000" y="1676400"/>
          <a:ext cx="2438401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676400"/>
                        <a:ext cx="2438401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29000" y="381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লক্ষ্য করঃ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47875" y="213360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a+b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solidFill>
                  <a:srgbClr val="0070C0"/>
                </a:solidFill>
                <a:latin typeface="Franklin Gothic Demi" pitchFamily="34" charset="0"/>
                <a:cs typeface="NikoshBAN" pitchFamily="2" charset="0"/>
              </a:rPr>
              <a:t>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= (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a+b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 (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a+b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Franklin Gothic Demi" pitchFamily="34" charset="0"/>
                <a:cs typeface="NikoshBAN" pitchFamily="2" charset="0"/>
              </a:rPr>
              <a:t>4</a:t>
            </a:r>
            <a:r>
              <a:rPr lang="en-US" sz="3200" dirty="0" smtClean="0">
                <a:latin typeface="Franklin Gothic Demi" pitchFamily="34" charset="0"/>
                <a:cs typeface="NikoshBAN" pitchFamily="2" charset="0"/>
              </a:rPr>
              <a:t>=2×2,        </a:t>
            </a:r>
            <a:r>
              <a:rPr lang="en-US" sz="3200" dirty="0" smtClean="0">
                <a:solidFill>
                  <a:srgbClr val="FF0000"/>
                </a:solidFill>
                <a:latin typeface="Franklin Gothic Demi" pitchFamily="34" charset="0"/>
                <a:cs typeface="NikoshBAN" pitchFamily="2" charset="0"/>
              </a:rPr>
              <a:t> 6</a:t>
            </a:r>
            <a:r>
              <a:rPr lang="en-US" sz="3200" dirty="0" smtClean="0">
                <a:latin typeface="Franklin Gothic Demi" pitchFamily="34" charset="0"/>
                <a:cs typeface="NikoshBAN" pitchFamily="2" charset="0"/>
              </a:rPr>
              <a:t>=3×2</a:t>
            </a:r>
            <a:endParaRPr lang="en-US" sz="3200" dirty="0" smtClean="0">
              <a:solidFill>
                <a:srgbClr val="FF0000"/>
              </a:solidFill>
              <a:latin typeface="Franklin Gothic Demi" pitchFamily="34" charset="0"/>
              <a:cs typeface="NikoshBAN" pitchFamily="2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a+b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)±=a±+</a:t>
            </a:r>
            <a:r>
              <a:rPr lang="en-US" sz="3200" dirty="0" smtClean="0">
                <a:solidFill>
                  <a:srgbClr val="7030A0"/>
                </a:solidFill>
                <a:latin typeface="+mj-lt"/>
                <a:cs typeface="NikoshBAN" pitchFamily="2" charset="0"/>
              </a:rPr>
              <a:t>2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ab+b±</a:t>
            </a:r>
            <a:endParaRPr lang="bn-IN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9300" y="313005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0" y="1670624"/>
            <a:ext cx="5648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তথ্যগুলো লক্ষ্য করঃ</a:t>
            </a:r>
            <a:endParaRPr lang="bn-IN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09800"/>
            <a:ext cx="518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বীজগাণিতিক রাশি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তৃতীয় অধ্যায়</a:t>
            </a:r>
          </a:p>
          <a:p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উৎপাদকে বিশ্লেষণ কর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অনুশীলনীঃ 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ষ্ঠাঃ৫৪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850" y="2362200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pPr>
              <a:buFont typeface="Wingdings" pitchFamily="2" charset="2"/>
              <a:buChar char="v"/>
            </a:pP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</a:p>
          <a:p>
            <a:pPr>
              <a:buFont typeface="Arial" pitchFamily="34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সূত্র প্রয়োগ করে উৎপাদকে বিশ্লেষণ করতে পারবে।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ax² +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bx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+c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আকা্রের বহুপদীর মধ্যপদ বিভক্তিকরণ পদ্ধতিতে উৎপাদকে বিশ্লেষণ করতে পারবে ।</a:t>
            </a:r>
          </a:p>
          <a:p>
            <a:pPr algn="ctr">
              <a:buFont typeface="Arial" pitchFamily="34" charset="0"/>
              <a:buChar char="•"/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581400" y="2895600"/>
            <a:ext cx="1676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943350" y="3276600"/>
            <a:ext cx="990600" cy="1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3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38810871"/>
              </p:ext>
            </p:extLst>
          </p:nvPr>
        </p:nvGraphicFramePr>
        <p:xfrm>
          <a:off x="152400" y="228600"/>
          <a:ext cx="8229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0"/>
            <a:ext cx="7924800" cy="51398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Franklin Gothic Demi" pitchFamily="34" charset="0"/>
                <a:cs typeface="NikoshBAN" pitchFamily="2" charset="0"/>
              </a:rPr>
              <a:t>No:1</a:t>
            </a:r>
            <a:endParaRPr lang="bn-IN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Demi" pitchFamily="34" charset="0"/>
              <a:cs typeface="NikoshBAN" pitchFamily="2" charset="0"/>
            </a:endParaRPr>
          </a:p>
          <a:p>
            <a:pPr marL="514350" indent="-514350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itchFamily="34" charset="0"/>
                <a:cs typeface="NikoshBAN" pitchFamily="2" charset="0"/>
              </a:rPr>
              <a:t>a</a:t>
            </a:r>
            <a:r>
              <a:rPr lang="en-US" sz="3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itchFamily="34" charset="0"/>
                <a:cs typeface="NikoshBAN" pitchFamily="2" charset="0"/>
              </a:rPr>
              <a:t>4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itchFamily="34" charset="0"/>
                <a:cs typeface="NikoshBAN" pitchFamily="2" charset="0"/>
              </a:rPr>
              <a:t> -27a</a:t>
            </a:r>
            <a:r>
              <a:rPr lang="en-US" sz="3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itchFamily="34" charset="0"/>
                <a:cs typeface="NikoshBAN" pitchFamily="2" charset="0"/>
              </a:rPr>
              <a:t>2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itchFamily="34" charset="0"/>
                <a:cs typeface="NikoshBAN" pitchFamily="2" charset="0"/>
              </a:rPr>
              <a:t> +1</a:t>
            </a:r>
          </a:p>
          <a:p>
            <a:pPr marL="514350" indent="-514350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Franklin Gothic Demi" pitchFamily="34" charset="0"/>
                <a:cs typeface="NikoshBAN" pitchFamily="2" charset="0"/>
              </a:rPr>
              <a:t>=(a</a:t>
            </a:r>
            <a:r>
              <a:rPr lang="en-US" sz="3200" baseline="30000" dirty="0" smtClean="0">
                <a:solidFill>
                  <a:schemeClr val="accent1">
                    <a:lumMod val="75000"/>
                  </a:schemeClr>
                </a:solidFill>
                <a:latin typeface="Franklin Gothic Demi" pitchFamily="34" charset="0"/>
                <a:cs typeface="NikoshBAN" pitchFamily="2" charset="0"/>
              </a:rPr>
              <a:t>2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Franklin Gothic Demi" pitchFamily="34" charset="0"/>
                <a:cs typeface="NikoshBAN" pitchFamily="2" charset="0"/>
              </a:rPr>
              <a:t> )</a:t>
            </a:r>
            <a:r>
              <a:rPr lang="en-US" sz="3200" baseline="30000" dirty="0" smtClean="0">
                <a:solidFill>
                  <a:schemeClr val="accent1">
                    <a:lumMod val="75000"/>
                  </a:schemeClr>
                </a:solidFill>
                <a:latin typeface="Franklin Gothic Demi" pitchFamily="34" charset="0"/>
                <a:cs typeface="NikoshBAN" pitchFamily="2" charset="0"/>
              </a:rPr>
              <a:t>2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Franklin Gothic Demi" pitchFamily="34" charset="0"/>
                <a:cs typeface="NikoshBAN" pitchFamily="2" charset="0"/>
              </a:rPr>
              <a:t> -2.a</a:t>
            </a:r>
            <a:r>
              <a:rPr lang="en-US" sz="3200" baseline="30000" dirty="0" smtClean="0">
                <a:solidFill>
                  <a:schemeClr val="accent1">
                    <a:lumMod val="75000"/>
                  </a:schemeClr>
                </a:solidFill>
                <a:latin typeface="Franklin Gothic Demi" pitchFamily="34" charset="0"/>
                <a:cs typeface="NikoshBAN" pitchFamily="2" charset="0"/>
              </a:rPr>
              <a:t>2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Franklin Gothic Demi" pitchFamily="34" charset="0"/>
                <a:cs typeface="NikoshBAN" pitchFamily="2" charset="0"/>
              </a:rPr>
              <a:t>.1+(1)</a:t>
            </a:r>
            <a:r>
              <a:rPr lang="en-US" sz="3200" baseline="30000" dirty="0" smtClean="0">
                <a:solidFill>
                  <a:schemeClr val="accent1">
                    <a:lumMod val="75000"/>
                  </a:schemeClr>
                </a:solidFill>
                <a:latin typeface="Franklin Gothic Demi" pitchFamily="34" charset="0"/>
                <a:cs typeface="NikoshBAN" pitchFamily="2" charset="0"/>
              </a:rPr>
              <a:t>2_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Franklin Gothic Demi" pitchFamily="34" charset="0"/>
                <a:cs typeface="NikoshBAN" pitchFamily="2" charset="0"/>
              </a:rPr>
              <a:t> 25a</a:t>
            </a:r>
            <a:r>
              <a:rPr lang="en-US" sz="3200" baseline="30000" dirty="0" smtClean="0">
                <a:solidFill>
                  <a:schemeClr val="accent1">
                    <a:lumMod val="75000"/>
                  </a:schemeClr>
                </a:solidFill>
                <a:latin typeface="Franklin Gothic Demi" pitchFamily="34" charset="0"/>
                <a:cs typeface="NikoshBAN" pitchFamily="2" charset="0"/>
              </a:rPr>
              <a:t>2    </a:t>
            </a:r>
            <a:r>
              <a:rPr lang="en-US" sz="3200" baseline="30000" dirty="0" smtClean="0">
                <a:solidFill>
                  <a:srgbClr val="00B050"/>
                </a:solidFill>
                <a:latin typeface="Franklin Gothic Demi" pitchFamily="34" charset="0"/>
                <a:cs typeface="NikoshBAN" pitchFamily="2" charset="0"/>
              </a:rPr>
              <a:t> </a:t>
            </a:r>
            <a:r>
              <a:rPr lang="en-US" sz="4400" baseline="30000" dirty="0" smtClean="0">
                <a:solidFill>
                  <a:srgbClr val="00B050"/>
                </a:solidFill>
                <a:latin typeface="Franklin Gothic Demi" pitchFamily="34" charset="0"/>
                <a:cs typeface="NikoshBAN" pitchFamily="2" charset="0"/>
              </a:rPr>
              <a:t>(a-b)²=a²-2ab+b²</a:t>
            </a:r>
          </a:p>
          <a:p>
            <a:pPr marL="514350" indent="-514350"/>
            <a:r>
              <a:rPr lang="en-US" sz="4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  <a:cs typeface="NikoshBAN" pitchFamily="2" charset="0"/>
              </a:rPr>
              <a:t>=(a²-1)²-(5a)²                            </a:t>
            </a:r>
            <a:r>
              <a:rPr lang="en-US" sz="4400" baseline="30000" dirty="0" smtClean="0">
                <a:solidFill>
                  <a:srgbClr val="7030A0"/>
                </a:solidFill>
                <a:latin typeface="Franklin Gothic Demi" pitchFamily="34" charset="0"/>
                <a:cs typeface="NikoshBAN" pitchFamily="2" charset="0"/>
              </a:rPr>
              <a:t>a²-b²</a:t>
            </a:r>
            <a:r>
              <a:rPr lang="en-US" sz="4000" baseline="30000" dirty="0" smtClean="0">
                <a:solidFill>
                  <a:srgbClr val="7030A0"/>
                </a:solidFill>
                <a:latin typeface="Franklin Gothic Demi" pitchFamily="34" charset="0"/>
                <a:cs typeface="NikoshBAN" pitchFamily="2" charset="0"/>
              </a:rPr>
              <a:t>=</a:t>
            </a:r>
            <a:r>
              <a:rPr lang="en-US" sz="4000" dirty="0" smtClean="0">
                <a:solidFill>
                  <a:srgbClr val="7030A0"/>
                </a:solidFill>
                <a:latin typeface="Franklin Gothic Demi" pitchFamily="34" charset="0"/>
                <a:cs typeface="NikoshBAN" pitchFamily="2" charset="0"/>
              </a:rPr>
              <a:t> </a:t>
            </a:r>
            <a:r>
              <a:rPr lang="en-US" sz="4400" baseline="30000" dirty="0" smtClean="0">
                <a:solidFill>
                  <a:srgbClr val="7030A0"/>
                </a:solidFill>
                <a:latin typeface="Franklin Gothic Demi" pitchFamily="34" charset="0"/>
                <a:cs typeface="NikoshBAN" pitchFamily="2" charset="0"/>
              </a:rPr>
              <a:t>(</a:t>
            </a:r>
            <a:r>
              <a:rPr lang="en-US" sz="4400" baseline="30000" dirty="0" err="1" smtClean="0">
                <a:solidFill>
                  <a:srgbClr val="7030A0"/>
                </a:solidFill>
                <a:latin typeface="Franklin Gothic Demi" pitchFamily="34" charset="0"/>
                <a:cs typeface="NikoshBAN" pitchFamily="2" charset="0"/>
              </a:rPr>
              <a:t>a+b</a:t>
            </a:r>
            <a:r>
              <a:rPr lang="en-US" sz="4400" baseline="30000" dirty="0" smtClean="0">
                <a:solidFill>
                  <a:srgbClr val="7030A0"/>
                </a:solidFill>
                <a:latin typeface="Franklin Gothic Demi" pitchFamily="34" charset="0"/>
                <a:cs typeface="NikoshBAN" pitchFamily="2" charset="0"/>
              </a:rPr>
              <a:t>)(a-b) </a:t>
            </a:r>
            <a:endParaRPr lang="en-US" sz="4000" baseline="30000" dirty="0" smtClean="0">
              <a:solidFill>
                <a:srgbClr val="7030A0"/>
              </a:solidFill>
              <a:latin typeface="Franklin Gothic Demi" pitchFamily="34" charset="0"/>
              <a:cs typeface="NikoshBAN" pitchFamily="2" charset="0"/>
            </a:endParaRPr>
          </a:p>
          <a:p>
            <a:pPr marL="514350" indent="-514350"/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Demi" pitchFamily="34" charset="0"/>
                <a:cs typeface="NikoshBAN" pitchFamily="2" charset="0"/>
              </a:rPr>
              <a:t>=(a</a:t>
            </a:r>
            <a:r>
              <a:rPr lang="en-US" sz="32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Demi" pitchFamily="34" charset="0"/>
                <a:cs typeface="NikoshBAN" pitchFamily="2" charset="0"/>
              </a:rPr>
              <a:t>2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Demi" pitchFamily="34" charset="0"/>
                <a:cs typeface="NikoshBAN" pitchFamily="2" charset="0"/>
              </a:rPr>
              <a:t>-1+5a) (a</a:t>
            </a:r>
            <a:r>
              <a:rPr lang="en-US" sz="32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Demi" pitchFamily="34" charset="0"/>
                <a:cs typeface="NikoshBAN" pitchFamily="2" charset="0"/>
              </a:rPr>
              <a:t>2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Demi" pitchFamily="34" charset="0"/>
                <a:cs typeface="NikoshBAN" pitchFamily="2" charset="0"/>
              </a:rPr>
              <a:t>-1-5a) </a:t>
            </a:r>
          </a:p>
          <a:p>
            <a:pPr marL="514350" indent="-514350"/>
            <a:r>
              <a:rPr lang="en-US" sz="3200" dirty="0" smtClean="0">
                <a:solidFill>
                  <a:srgbClr val="0070C0"/>
                </a:solidFill>
                <a:latin typeface="Franklin Gothic Demi" pitchFamily="34" charset="0"/>
                <a:cs typeface="NikoshBAN" pitchFamily="2" charset="0"/>
              </a:rPr>
              <a:t>=(a</a:t>
            </a:r>
            <a:r>
              <a:rPr lang="en-US" sz="3200" baseline="30000" dirty="0" smtClean="0">
                <a:solidFill>
                  <a:srgbClr val="0070C0"/>
                </a:solidFill>
                <a:latin typeface="Franklin Gothic Demi" pitchFamily="34" charset="0"/>
                <a:cs typeface="NikoshBAN" pitchFamily="2" charset="0"/>
              </a:rPr>
              <a:t>2</a:t>
            </a:r>
            <a:r>
              <a:rPr lang="en-US" sz="3200" dirty="0" smtClean="0">
                <a:solidFill>
                  <a:srgbClr val="0070C0"/>
                </a:solidFill>
                <a:latin typeface="Franklin Gothic Demi" pitchFamily="34" charset="0"/>
                <a:cs typeface="NikoshBAN" pitchFamily="2" charset="0"/>
              </a:rPr>
              <a:t> +5a-1) (a</a:t>
            </a:r>
            <a:r>
              <a:rPr lang="en-US" sz="3200" baseline="30000" dirty="0" smtClean="0">
                <a:solidFill>
                  <a:srgbClr val="0070C0"/>
                </a:solidFill>
                <a:latin typeface="Franklin Gothic Demi" pitchFamily="34" charset="0"/>
                <a:cs typeface="NikoshBAN" pitchFamily="2" charset="0"/>
              </a:rPr>
              <a:t>2</a:t>
            </a:r>
            <a:r>
              <a:rPr lang="en-US" sz="3200" dirty="0" smtClean="0">
                <a:solidFill>
                  <a:srgbClr val="0070C0"/>
                </a:solidFill>
                <a:latin typeface="Franklin Gothic Demi" pitchFamily="34" charset="0"/>
                <a:cs typeface="NikoshBAN" pitchFamily="2" charset="0"/>
              </a:rPr>
              <a:t>-5a-1)</a:t>
            </a:r>
            <a:endParaRPr lang="en-US" sz="3200" baseline="30000" dirty="0" smtClean="0">
              <a:solidFill>
                <a:srgbClr val="0070C0"/>
              </a:solidFill>
              <a:latin typeface="Franklin Gothic Demi" pitchFamily="34" charset="0"/>
              <a:cs typeface="NikoshBAN" pitchFamily="2" charset="0"/>
            </a:endParaRPr>
          </a:p>
          <a:p>
            <a:pPr marL="514350" indent="-514350"/>
            <a:endParaRPr lang="en-US" sz="3200" dirty="0" smtClean="0">
              <a:latin typeface="Franklin Gothic Demi" pitchFamily="34" charset="0"/>
              <a:cs typeface="NikoshBAN" pitchFamily="2" charset="0"/>
            </a:endParaRPr>
          </a:p>
          <a:p>
            <a:pPr marL="514350" indent="-514350"/>
            <a:endParaRPr lang="en-US" sz="3200" baseline="30000" dirty="0" smtClean="0">
              <a:latin typeface="Franklin Gothic Demi" pitchFamily="34" charset="0"/>
              <a:cs typeface="NikoshBAN" pitchFamily="2" charset="0"/>
            </a:endParaRPr>
          </a:p>
          <a:p>
            <a:pPr marL="514350" indent="-514350"/>
            <a:endParaRPr lang="en-US" sz="3200" baseline="30000" dirty="0" smtClean="0">
              <a:latin typeface="Franklin Gothic Demi" pitchFamily="34" charset="0"/>
              <a:cs typeface="NikoshBAN" pitchFamily="2" charset="0"/>
            </a:endParaRPr>
          </a:p>
          <a:p>
            <a:pPr marL="514350" indent="-514350"/>
            <a:r>
              <a:rPr lang="en-US" sz="3200" baseline="30000" dirty="0" smtClean="0">
                <a:latin typeface="Franklin Gothic Demi" pitchFamily="34" charset="0"/>
                <a:cs typeface="NikoshBAN" pitchFamily="2" charset="0"/>
              </a:rPr>
              <a:t> </a:t>
            </a:r>
          </a:p>
          <a:p>
            <a:pPr marL="514350" indent="-514350"/>
            <a:endParaRPr lang="en-US" sz="3200" dirty="0">
              <a:latin typeface="Franklin Gothic Demi" pitchFamily="34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4420394" y="1447006"/>
            <a:ext cx="10668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57600" y="762000"/>
            <a:ext cx="1066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812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8610600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aseline="30000" dirty="0" smtClean="0">
                <a:solidFill>
                  <a:schemeClr val="accent1">
                    <a:lumMod val="75000"/>
                  </a:schemeClr>
                </a:solidFill>
                <a:latin typeface="Franklin Gothic Demi" pitchFamily="34" charset="0"/>
                <a:cs typeface="Times New Roman" pitchFamily="18" charset="0"/>
              </a:rPr>
              <a:t>   </a:t>
            </a:r>
            <a:r>
              <a:rPr lang="en-US" sz="40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itchFamily="34" charset="0"/>
                <a:cs typeface="Times New Roman" pitchFamily="18" charset="0"/>
              </a:rPr>
              <a:t>X+13x+36</a:t>
            </a:r>
          </a:p>
          <a:p>
            <a:r>
              <a:rPr lang="en-US" sz="40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Demi" pitchFamily="34" charset="0"/>
                <a:cs typeface="Times New Roman" pitchFamily="18" charset="0"/>
              </a:rPr>
              <a:t> =x</a:t>
            </a:r>
            <a:r>
              <a:rPr lang="en-US" sz="40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²</a:t>
            </a:r>
            <a:r>
              <a:rPr lang="en-US" sz="40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Demi" pitchFamily="34" charset="0"/>
                <a:cs typeface="NikoshBAN" pitchFamily="2" charset="0"/>
              </a:rPr>
              <a:t>+</a:t>
            </a:r>
            <a:r>
              <a:rPr lang="en-US" sz="40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Demi" pitchFamily="34" charset="0"/>
                <a:cs typeface="Arhialkhan71MJ" pitchFamily="34" charset="0"/>
              </a:rPr>
              <a:t>9x+4x+36  </a:t>
            </a:r>
            <a:r>
              <a:rPr lang="en-US" sz="40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itchFamily="34" charset="0"/>
                <a:cs typeface="Arhialkhan71MJ" pitchFamily="34" charset="0"/>
              </a:rPr>
              <a:t> </a:t>
            </a:r>
            <a:r>
              <a:rPr lang="en-US" sz="40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Demi" pitchFamily="34" charset="0"/>
                <a:cs typeface="Arhialkhan71MJ" pitchFamily="34" charset="0"/>
              </a:rPr>
              <a:t> </a:t>
            </a:r>
            <a:r>
              <a:rPr lang="en-US" sz="4000" baseline="30000" dirty="0" smtClean="0">
                <a:solidFill>
                  <a:srgbClr val="002060"/>
                </a:solidFill>
                <a:latin typeface="Franklin Gothic Demi" pitchFamily="34" charset="0"/>
                <a:cs typeface="Arhialkhan71MJ" pitchFamily="34" charset="0"/>
              </a:rPr>
              <a:t>9×4=36,9+4=13</a:t>
            </a:r>
          </a:p>
          <a:p>
            <a:r>
              <a:rPr lang="en-US" sz="4000" baseline="30000" dirty="0" smtClean="0">
                <a:latin typeface="Franklin Gothic Demi" pitchFamily="34" charset="0"/>
                <a:cs typeface="Arhialkhan71MJ" pitchFamily="34" charset="0"/>
              </a:rPr>
              <a:t> </a:t>
            </a:r>
            <a:r>
              <a:rPr lang="en-US" sz="4000" baseline="30000" dirty="0" smtClean="0">
                <a:solidFill>
                  <a:srgbClr val="0070C0"/>
                </a:solidFill>
                <a:latin typeface="Franklin Gothic Demi" pitchFamily="34" charset="0"/>
                <a:cs typeface="Arhialkhan71MJ" pitchFamily="34" charset="0"/>
              </a:rPr>
              <a:t>=x(x+9)+4 (x+9)</a:t>
            </a:r>
          </a:p>
          <a:p>
            <a:r>
              <a:rPr lang="en-US" sz="4000" baseline="30000" dirty="0" smtClean="0">
                <a:solidFill>
                  <a:srgbClr val="C00000"/>
                </a:solidFill>
                <a:latin typeface="Franklin Gothic Demi" pitchFamily="34" charset="0"/>
                <a:cs typeface="Arhialkhan71MJ" pitchFamily="34" charset="0"/>
              </a:rPr>
              <a:t> </a:t>
            </a:r>
            <a:r>
              <a:rPr lang="en-US" sz="4000" baseline="30000" dirty="0" smtClean="0">
                <a:solidFill>
                  <a:schemeClr val="accent1">
                    <a:lumMod val="75000"/>
                  </a:schemeClr>
                </a:solidFill>
                <a:latin typeface="Franklin Gothic Demi" pitchFamily="34" charset="0"/>
                <a:cs typeface="Arhialkhan71MJ" pitchFamily="34" charset="0"/>
              </a:rPr>
              <a:t>=(x+9)(x+4)   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Franklin Gothic Demi" pitchFamily="34" charset="0"/>
                <a:cs typeface="Arhialkhan71MJ" pitchFamily="34" charset="0"/>
              </a:rPr>
              <a:t> </a:t>
            </a:r>
            <a:endParaRPr lang="en-US" sz="4000" baseline="30000" dirty="0" smtClean="0">
              <a:solidFill>
                <a:schemeClr val="accent1">
                  <a:lumMod val="75000"/>
                </a:schemeClr>
              </a:solidFill>
              <a:latin typeface="Franklin Gothic Demi" pitchFamily="34" charset="0"/>
              <a:cs typeface="Times New Roman" pitchFamily="18" charset="0"/>
            </a:endParaRPr>
          </a:p>
          <a:p>
            <a:pPr algn="just"/>
            <a:endParaRPr lang="en-US" sz="4000" baseline="30000" dirty="0">
              <a:latin typeface="Franklin Gothic Demi" pitchFamily="34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629694" y="1942306"/>
            <a:ext cx="3802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0" y="609600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Franklin Gothic Demi" pitchFamily="34" charset="0"/>
              </a:rPr>
              <a:t>No:2</a:t>
            </a:r>
          </a:p>
          <a:p>
            <a:endParaRPr lang="en-US" sz="3200" dirty="0">
              <a:solidFill>
                <a:srgbClr val="C00000"/>
              </a:solidFill>
              <a:latin typeface="Franklin Gothic Demi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514600" y="1219200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38800" y="1295400"/>
            <a:ext cx="3124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এখানে,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১মপদ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শেষপদ=</a:t>
            </a:r>
            <a:r>
              <a:rPr lang="en-US" sz="3200" dirty="0" smtClean="0">
                <a:latin typeface="Franklin Gothic Demi" pitchFamily="34" charset="0"/>
                <a:cs typeface="NikoshBAN" pitchFamily="2" charset="0"/>
              </a:rPr>
              <a:t>36x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smtClean="0">
                <a:latin typeface="Franklin Gothic Demi" pitchFamily="34" charset="0"/>
                <a:cs typeface="NikoshBAN" pitchFamily="2" charset="0"/>
              </a:rPr>
              <a:t>2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Franklin Gothic Demi" pitchFamily="34" charset="0"/>
                <a:cs typeface="NikoshBAN" pitchFamily="2" charset="0"/>
              </a:rPr>
              <a:t>36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smtClean="0">
                <a:latin typeface="Franklin Gothic Demi" pitchFamily="34" charset="0"/>
                <a:cs typeface="NikoshBAN" pitchFamily="2" charset="0"/>
              </a:rPr>
              <a:t>2  18    </a:t>
            </a:r>
          </a:p>
          <a:p>
            <a:r>
              <a:rPr lang="en-US" sz="3200" dirty="0" smtClean="0">
                <a:latin typeface="Franklin Gothic Demi" pitchFamily="34" charset="0"/>
                <a:cs typeface="NikoshBAN" pitchFamily="2" charset="0"/>
              </a:rPr>
              <a:t>        3  9</a:t>
            </a:r>
          </a:p>
          <a:p>
            <a:r>
              <a:rPr lang="en-US" sz="3200" dirty="0" smtClean="0">
                <a:latin typeface="Franklin Gothic Demi" pitchFamily="34" charset="0"/>
                <a:cs typeface="NikoshBAN" pitchFamily="2" charset="0"/>
              </a:rPr>
              <a:t>            3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Franklin Gothic Demi" pitchFamily="34" charset="0"/>
                <a:cs typeface="NikoshBAN" pitchFamily="2" charset="0"/>
              </a:rPr>
              <a:t>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6439694" y="3009106"/>
            <a:ext cx="3802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629400" y="3200400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6515894" y="34663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781800" y="37338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685800" y="1295400"/>
            <a:ext cx="116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aseline="30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Franklin Gothic Demi" pitchFamily="34" charset="0"/>
                <a:cs typeface="Times New Roman" pitchFamily="18" charset="0"/>
              </a:rPr>
              <a:t>2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458200" y="1752600"/>
            <a:ext cx="344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aseline="30000" dirty="0" smtClean="0">
                <a:solidFill>
                  <a:prstClr val="black"/>
                </a:solidFill>
                <a:latin typeface="Franklin Gothic Demi" pitchFamily="34" charset="0"/>
                <a:cs typeface="NikoshBAN" pitchFamily="2" charset="0"/>
              </a:rPr>
              <a:t>2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6553200" y="25146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325394" y="25900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553200" y="2819400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allAtOnce"/>
      <p:bldP spid="7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2460</TotalTime>
  <Words>342</Words>
  <Application>Microsoft Office PowerPoint</Application>
  <PresentationFormat>On-screen Show (4:3)</PresentationFormat>
  <Paragraphs>77</Paragraphs>
  <Slides>13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Equity</vt:lpstr>
      <vt:lpstr>Equation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Sadhinota</dc:creator>
  <cp:lastModifiedBy>Sadhinota</cp:lastModifiedBy>
  <cp:revision>364</cp:revision>
  <dcterms:created xsi:type="dcterms:W3CDTF">2006-08-16T00:00:00Z</dcterms:created>
  <dcterms:modified xsi:type="dcterms:W3CDTF">2016-07-28T08:22:58Z</dcterms:modified>
</cp:coreProperties>
</file>